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7" r:id="rId3"/>
    <p:sldId id="257" r:id="rId4"/>
    <p:sldId id="258" r:id="rId5"/>
    <p:sldId id="270" r:id="rId6"/>
    <p:sldId id="271" r:id="rId7"/>
    <p:sldId id="282" r:id="rId8"/>
    <p:sldId id="277" r:id="rId9"/>
    <p:sldId id="276" r:id="rId10"/>
    <p:sldId id="273" r:id="rId11"/>
    <p:sldId id="278" r:id="rId12"/>
    <p:sldId id="280" r:id="rId13"/>
    <p:sldId id="281" r:id="rId14"/>
    <p:sldId id="269"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72" d="100"/>
          <a:sy n="72" d="100"/>
        </p:scale>
        <p:origin x="660" y="7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10/22/2022</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10/22/2022</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37CC0096-1860-4642-9CD2-0079EA5E7CD1}" type="datetimeFigureOut">
              <a:rPr lang="en-US"/>
              <a:t>10/22/2022</a:t>
            </a:fld>
            <a:endParaRPr dirty="0"/>
          </a:p>
        </p:txBody>
      </p:sp>
      <p:sp>
        <p:nvSpPr>
          <p:cNvPr id="6" name="Slide Number Placeholder 5"/>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37CC0096-1860-4642-9CD2-0079EA5E7CD1}" type="datetimeFigureOut">
              <a:rPr lang="en-US"/>
              <a:t>10/22/2022</a:t>
            </a:fld>
            <a:endParaRPr dirty="0"/>
          </a:p>
        </p:txBody>
      </p:sp>
      <p:sp>
        <p:nvSpPr>
          <p:cNvPr id="6" name="Slide Number Placeholder 5"/>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37CC0096-1860-4642-9CD2-0079EA5E7CD1}" type="datetimeFigureOut">
              <a:rPr lang="en-US"/>
              <a:t>10/22/2022</a:t>
            </a:fld>
            <a:endParaRPr dirty="0"/>
          </a:p>
        </p:txBody>
      </p:sp>
      <p:sp>
        <p:nvSpPr>
          <p:cNvPr id="6" name="Slide Number Placeholder 5"/>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37CC0096-1860-4642-9CD2-0079EA5E7CD1}" type="datetimeFigureOut">
              <a:rPr lang="en-US"/>
              <a:t>10/22/2022</a:t>
            </a:fld>
            <a:endParaRPr dirty="0"/>
          </a:p>
        </p:txBody>
      </p:sp>
      <p:sp>
        <p:nvSpPr>
          <p:cNvPr id="7" name="Slide Number Placeholder 6"/>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37CC0096-1860-4642-9CD2-0079EA5E7CD1}" type="datetimeFigureOut">
              <a:rPr lang="en-US"/>
              <a:t>10/22/2022</a:t>
            </a:fld>
            <a:endParaRPr dirty="0"/>
          </a:p>
        </p:txBody>
      </p:sp>
      <p:sp>
        <p:nvSpPr>
          <p:cNvPr id="9" name="Slide Number Placeholder 8"/>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37CC0096-1860-4642-9CD2-0079EA5E7CD1}" type="datetimeFigureOut">
              <a:rPr lang="en-US"/>
              <a:t>10/22/2022</a:t>
            </a:fld>
            <a:endParaRPr dirty="0"/>
          </a:p>
        </p:txBody>
      </p:sp>
      <p:sp>
        <p:nvSpPr>
          <p:cNvPr id="5" name="Slide Number Placeholder 4"/>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dirty="0"/>
          </a:p>
        </p:txBody>
      </p:sp>
      <p:sp>
        <p:nvSpPr>
          <p:cNvPr id="2" name="Date Placeholder 1"/>
          <p:cNvSpPr>
            <a:spLocks noGrp="1"/>
          </p:cNvSpPr>
          <p:nvPr>
            <p:ph type="dt" sz="half" idx="10"/>
          </p:nvPr>
        </p:nvSpPr>
        <p:spPr/>
        <p:txBody>
          <a:bodyPr/>
          <a:lstStyle/>
          <a:p>
            <a:fld id="{37CC0096-1860-4642-9CD2-0079EA5E7CD1}" type="datetimeFigureOut">
              <a:rPr lang="en-US"/>
              <a:t>10/22/2022</a:t>
            </a:fld>
            <a:endParaRPr dirty="0"/>
          </a:p>
        </p:txBody>
      </p:sp>
      <p:sp>
        <p:nvSpPr>
          <p:cNvPr id="4" name="Slide Number Placeholder 3"/>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10/22/2022</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hyperlink" Target="mailto:insharah.ir@gmail.com" TargetMode="External"/><Relationship Id="rId2" Type="http://schemas.openxmlformats.org/officeDocument/2006/relationships/hyperlink" Target="mailto:hareem.im3699@gmail.com" TargetMode="External"/><Relationship Id="rId1" Type="http://schemas.openxmlformats.org/officeDocument/2006/relationships/slideLayout" Target="../slideLayouts/slideLayout8.xml"/><Relationship Id="rId4" Type="http://schemas.openxmlformats.org/officeDocument/2006/relationships/hyperlink" Target="mailto:ujalashahh100@gmail.com"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533400"/>
            <a:ext cx="4876799" cy="3177380"/>
          </a:xfrm>
        </p:spPr>
        <p:txBody>
          <a:bodyPr/>
          <a:lstStyle/>
          <a:p>
            <a:r>
              <a:rPr lang="en-US" dirty="0"/>
              <a:t>Doctor In Rural Areas</a:t>
            </a:r>
          </a:p>
        </p:txBody>
      </p:sp>
      <p:sp>
        <p:nvSpPr>
          <p:cNvPr id="4" name="Subtitle 2">
            <a:extLst>
              <a:ext uri="{FF2B5EF4-FFF2-40B4-BE49-F238E27FC236}">
                <a16:creationId xmlns:a16="http://schemas.microsoft.com/office/drawing/2014/main" id="{4DBA3F74-D7F5-FB0F-3D5A-0D91AB5415A2}"/>
              </a:ext>
            </a:extLst>
          </p:cNvPr>
          <p:cNvSpPr txBox="1">
            <a:spLocks/>
          </p:cNvSpPr>
          <p:nvPr/>
        </p:nvSpPr>
        <p:spPr>
          <a:xfrm>
            <a:off x="304800" y="4800600"/>
            <a:ext cx="3627784" cy="18536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2">
                    <a:lumMod val="25000"/>
                  </a:schemeClr>
                </a:solidFill>
              </a:rPr>
              <a:t>Course Name:</a:t>
            </a:r>
          </a:p>
          <a:p>
            <a:r>
              <a:rPr lang="en-US" sz="1500" dirty="0">
                <a:solidFill>
                  <a:schemeClr val="bg2">
                    <a:lumMod val="25000"/>
                  </a:schemeClr>
                </a:solidFill>
              </a:rPr>
              <a:t>Human Computer Interaction</a:t>
            </a:r>
          </a:p>
          <a:p>
            <a:r>
              <a:rPr lang="en-US" sz="1600" b="1" dirty="0">
                <a:solidFill>
                  <a:schemeClr val="bg2">
                    <a:lumMod val="25000"/>
                  </a:schemeClr>
                </a:solidFill>
              </a:rPr>
              <a:t>Course Code: </a:t>
            </a:r>
          </a:p>
          <a:p>
            <a:r>
              <a:rPr lang="en-US" sz="1500" dirty="0">
                <a:solidFill>
                  <a:schemeClr val="bg2">
                    <a:lumMod val="25000"/>
                  </a:schemeClr>
                </a:solidFill>
              </a:rPr>
              <a:t>CSC-3092</a:t>
            </a:r>
          </a:p>
          <a:p>
            <a:r>
              <a:rPr lang="en-US" sz="1600" b="1" dirty="0">
                <a:solidFill>
                  <a:schemeClr val="bg2">
                    <a:lumMod val="25000"/>
                  </a:schemeClr>
                </a:solidFill>
              </a:rPr>
              <a:t>Course Instructor: </a:t>
            </a:r>
          </a:p>
          <a:p>
            <a:r>
              <a:rPr lang="en-US" sz="1500" dirty="0">
                <a:solidFill>
                  <a:schemeClr val="bg2">
                    <a:lumMod val="25000"/>
                  </a:schemeClr>
                </a:solidFill>
                <a:effectLst/>
                <a:ea typeface="Calibri" panose="020F0502020204030204" pitchFamily="34" charset="0"/>
                <a:cs typeface="Calibri" panose="020F0502020204030204" pitchFamily="34" charset="0"/>
              </a:rPr>
              <a:t>Ms.Narmeen</a:t>
            </a:r>
            <a:r>
              <a:rPr lang="en-US" sz="1500" dirty="0">
                <a:solidFill>
                  <a:schemeClr val="bg2">
                    <a:lumMod val="25000"/>
                  </a:schemeClr>
                </a:solidFill>
                <a:ea typeface="Calibri" panose="020F0502020204030204" pitchFamily="34" charset="0"/>
                <a:cs typeface="Calibri" panose="020F0502020204030204" pitchFamily="34" charset="0"/>
              </a:rPr>
              <a:t> </a:t>
            </a:r>
            <a:r>
              <a:rPr lang="en-US" sz="1500" dirty="0">
                <a:solidFill>
                  <a:schemeClr val="bg2">
                    <a:lumMod val="25000"/>
                  </a:schemeClr>
                </a:solidFill>
                <a:effectLst/>
                <a:ea typeface="Calibri" panose="020F0502020204030204" pitchFamily="34" charset="0"/>
                <a:cs typeface="Calibri" panose="020F0502020204030204" pitchFamily="34" charset="0"/>
              </a:rPr>
              <a:t>Bhawaney</a:t>
            </a:r>
            <a:endParaRPr lang="en-US" sz="1500" dirty="0">
              <a:solidFill>
                <a:schemeClr val="bg2">
                  <a:lumMod val="25000"/>
                </a:schemeClr>
              </a:solidFill>
            </a:endParaRP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pic>
        <p:nvPicPr>
          <p:cNvPr id="5" name="Content Placeholder 4">
            <a:extLst>
              <a:ext uri="{FF2B5EF4-FFF2-40B4-BE49-F238E27FC236}">
                <a16:creationId xmlns:a16="http://schemas.microsoft.com/office/drawing/2014/main" id="{94A27283-121E-D62E-71A6-170FD637345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3688581" y="1713639"/>
            <a:ext cx="2639783" cy="5005385"/>
          </a:xfrm>
        </p:spPr>
      </p:pic>
      <p:pic>
        <p:nvPicPr>
          <p:cNvPr id="6" name="Content Placeholder 4">
            <a:extLst>
              <a:ext uri="{FF2B5EF4-FFF2-40B4-BE49-F238E27FC236}">
                <a16:creationId xmlns:a16="http://schemas.microsoft.com/office/drawing/2014/main" id="{DD8BB80C-F925-6692-6B0C-CBC40EF7451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485418" y="1683822"/>
            <a:ext cx="2639782" cy="5005385"/>
          </a:xfrm>
          <a:prstGeom prst="rect">
            <a:avLst/>
          </a:prstGeom>
        </p:spPr>
      </p:pic>
      <p:sp>
        <p:nvSpPr>
          <p:cNvPr id="3" name="TextBox 2">
            <a:extLst>
              <a:ext uri="{FF2B5EF4-FFF2-40B4-BE49-F238E27FC236}">
                <a16:creationId xmlns:a16="http://schemas.microsoft.com/office/drawing/2014/main" id="{8D2B423F-73B8-0957-F202-3420B089EB09}"/>
              </a:ext>
            </a:extLst>
          </p:cNvPr>
          <p:cNvSpPr txBox="1"/>
          <p:nvPr/>
        </p:nvSpPr>
        <p:spPr>
          <a:xfrm>
            <a:off x="1524000" y="1730204"/>
            <a:ext cx="2015945" cy="1754326"/>
          </a:xfrm>
          <a:prstGeom prst="rect">
            <a:avLst/>
          </a:prstGeom>
          <a:noFill/>
        </p:spPr>
        <p:txBody>
          <a:bodyPr wrap="square" rtlCol="0">
            <a:spAutoFit/>
          </a:bodyPr>
          <a:lstStyle/>
          <a:p>
            <a:pPr algn="ctr"/>
            <a:r>
              <a:rPr lang="en-US" dirty="0"/>
              <a:t>Alert message screens for doctor in Urdu &amp; English (update alert messages for patient)</a:t>
            </a:r>
          </a:p>
        </p:txBody>
      </p:sp>
      <p:pic>
        <p:nvPicPr>
          <p:cNvPr id="7" name="Picture 6">
            <a:extLst>
              <a:ext uri="{FF2B5EF4-FFF2-40B4-BE49-F238E27FC236}">
                <a16:creationId xmlns:a16="http://schemas.microsoft.com/office/drawing/2014/main" id="{87093CC6-05B2-6694-AE10-7A238DDA578D}"/>
              </a:ext>
            </a:extLst>
          </p:cNvPr>
          <p:cNvPicPr>
            <a:picLocks noChangeAspect="1"/>
          </p:cNvPicPr>
          <p:nvPr/>
        </p:nvPicPr>
        <p:blipFill>
          <a:blip r:embed="rId4"/>
          <a:stretch>
            <a:fillRect/>
          </a:stretch>
        </p:blipFill>
        <p:spPr>
          <a:xfrm>
            <a:off x="6864626" y="2438400"/>
            <a:ext cx="1441173" cy="3824956"/>
          </a:xfrm>
          <a:prstGeom prst="rect">
            <a:avLst/>
          </a:prstGeom>
        </p:spPr>
      </p:pic>
      <p:pic>
        <p:nvPicPr>
          <p:cNvPr id="9" name="Picture 8">
            <a:extLst>
              <a:ext uri="{FF2B5EF4-FFF2-40B4-BE49-F238E27FC236}">
                <a16:creationId xmlns:a16="http://schemas.microsoft.com/office/drawing/2014/main" id="{0F4F88F3-9099-ACC9-9B4D-D518E7759D9B}"/>
              </a:ext>
            </a:extLst>
          </p:cNvPr>
          <p:cNvPicPr>
            <a:picLocks noChangeAspect="1"/>
          </p:cNvPicPr>
          <p:nvPr/>
        </p:nvPicPr>
        <p:blipFill>
          <a:blip r:embed="rId5"/>
          <a:stretch>
            <a:fillRect/>
          </a:stretch>
        </p:blipFill>
        <p:spPr>
          <a:xfrm>
            <a:off x="2035109" y="3484530"/>
            <a:ext cx="1473853" cy="3300255"/>
          </a:xfrm>
          <a:prstGeom prst="rect">
            <a:avLst/>
          </a:prstGeom>
        </p:spPr>
      </p:pic>
    </p:spTree>
    <p:extLst>
      <p:ext uri="{BB962C8B-B14F-4D97-AF65-F5344CB8AC3E}">
        <p14:creationId xmlns:p14="http://schemas.microsoft.com/office/powerpoint/2010/main" val="77335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pic>
        <p:nvPicPr>
          <p:cNvPr id="5" name="Content Placeholder 4">
            <a:extLst>
              <a:ext uri="{FF2B5EF4-FFF2-40B4-BE49-F238E27FC236}">
                <a16:creationId xmlns:a16="http://schemas.microsoft.com/office/drawing/2014/main" id="{94A27283-121E-D62E-71A6-170FD63734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78460" y="1686902"/>
            <a:ext cx="2641001" cy="5001768"/>
          </a:xfrm>
        </p:spPr>
      </p:pic>
      <p:pic>
        <p:nvPicPr>
          <p:cNvPr id="6" name="Content Placeholder 4">
            <a:extLst>
              <a:ext uri="{FF2B5EF4-FFF2-40B4-BE49-F238E27FC236}">
                <a16:creationId xmlns:a16="http://schemas.microsoft.com/office/drawing/2014/main" id="{DD8BB80C-F925-6692-6B0C-CBC40EF745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56967" y="1678208"/>
            <a:ext cx="2737016" cy="5001768"/>
          </a:xfrm>
          <a:prstGeom prst="rect">
            <a:avLst/>
          </a:prstGeom>
        </p:spPr>
      </p:pic>
      <p:sp>
        <p:nvSpPr>
          <p:cNvPr id="7" name="TextBox 6">
            <a:extLst>
              <a:ext uri="{FF2B5EF4-FFF2-40B4-BE49-F238E27FC236}">
                <a16:creationId xmlns:a16="http://schemas.microsoft.com/office/drawing/2014/main" id="{73C06374-796A-A986-D881-F2AE87ED757B}"/>
              </a:ext>
            </a:extLst>
          </p:cNvPr>
          <p:cNvSpPr txBox="1"/>
          <p:nvPr/>
        </p:nvSpPr>
        <p:spPr>
          <a:xfrm>
            <a:off x="491043" y="1938131"/>
            <a:ext cx="1143000" cy="1477328"/>
          </a:xfrm>
          <a:prstGeom prst="rect">
            <a:avLst/>
          </a:prstGeom>
          <a:noFill/>
        </p:spPr>
        <p:txBody>
          <a:bodyPr wrap="square" rtlCol="0">
            <a:spAutoFit/>
          </a:bodyPr>
          <a:lstStyle/>
          <a:p>
            <a:r>
              <a:rPr lang="en-US" dirty="0"/>
              <a:t>Medicine screens for patient</a:t>
            </a:r>
          </a:p>
          <a:p>
            <a:r>
              <a:rPr lang="en-US" dirty="0"/>
              <a:t>in Urdu</a:t>
            </a:r>
          </a:p>
        </p:txBody>
      </p:sp>
      <p:pic>
        <p:nvPicPr>
          <p:cNvPr id="10" name="Content Placeholder 4">
            <a:extLst>
              <a:ext uri="{FF2B5EF4-FFF2-40B4-BE49-F238E27FC236}">
                <a16:creationId xmlns:a16="http://schemas.microsoft.com/office/drawing/2014/main" id="{8C4F691A-1FB6-A007-FA87-B38C7AC733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39200" y="1676401"/>
            <a:ext cx="2639782" cy="5005383"/>
          </a:xfrm>
          <a:prstGeom prst="rect">
            <a:avLst/>
          </a:prstGeom>
        </p:spPr>
      </p:pic>
      <p:sp>
        <p:nvSpPr>
          <p:cNvPr id="3" name="TextBox 2">
            <a:extLst>
              <a:ext uri="{FF2B5EF4-FFF2-40B4-BE49-F238E27FC236}">
                <a16:creationId xmlns:a16="http://schemas.microsoft.com/office/drawing/2014/main" id="{D3EF7721-FFB2-6881-EFF5-835B94FD68FC}"/>
              </a:ext>
            </a:extLst>
          </p:cNvPr>
          <p:cNvSpPr txBox="1"/>
          <p:nvPr/>
        </p:nvSpPr>
        <p:spPr>
          <a:xfrm>
            <a:off x="7696199" y="1938131"/>
            <a:ext cx="1119809" cy="1754326"/>
          </a:xfrm>
          <a:prstGeom prst="rect">
            <a:avLst/>
          </a:prstGeom>
          <a:noFill/>
        </p:spPr>
        <p:txBody>
          <a:bodyPr wrap="square" rtlCol="0">
            <a:spAutoFit/>
          </a:bodyPr>
          <a:lstStyle/>
          <a:p>
            <a:r>
              <a:rPr lang="en-US" dirty="0"/>
              <a:t>Alert msg screen for patient in Urdu</a:t>
            </a:r>
          </a:p>
        </p:txBody>
      </p:sp>
      <p:pic>
        <p:nvPicPr>
          <p:cNvPr id="8" name="Picture 7">
            <a:extLst>
              <a:ext uri="{FF2B5EF4-FFF2-40B4-BE49-F238E27FC236}">
                <a16:creationId xmlns:a16="http://schemas.microsoft.com/office/drawing/2014/main" id="{33F53855-6F3E-B741-4B13-1D58CEE13029}"/>
              </a:ext>
            </a:extLst>
          </p:cNvPr>
          <p:cNvPicPr>
            <a:picLocks noChangeAspect="1"/>
          </p:cNvPicPr>
          <p:nvPr/>
        </p:nvPicPr>
        <p:blipFill>
          <a:blip r:embed="rId5"/>
          <a:stretch>
            <a:fillRect/>
          </a:stretch>
        </p:blipFill>
        <p:spPr>
          <a:xfrm>
            <a:off x="444660" y="3442542"/>
            <a:ext cx="1341808" cy="2976190"/>
          </a:xfrm>
          <a:prstGeom prst="rect">
            <a:avLst/>
          </a:prstGeom>
        </p:spPr>
      </p:pic>
    </p:spTree>
    <p:extLst>
      <p:ext uri="{BB962C8B-B14F-4D97-AF65-F5344CB8AC3E}">
        <p14:creationId xmlns:p14="http://schemas.microsoft.com/office/powerpoint/2010/main" val="97533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pic>
        <p:nvPicPr>
          <p:cNvPr id="5" name="Content Placeholder 4">
            <a:extLst>
              <a:ext uri="{FF2B5EF4-FFF2-40B4-BE49-F238E27FC236}">
                <a16:creationId xmlns:a16="http://schemas.microsoft.com/office/drawing/2014/main" id="{94A27283-121E-D62E-71A6-170FD63734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98690" y="1659447"/>
            <a:ext cx="2639783" cy="5000358"/>
          </a:xfrm>
        </p:spPr>
      </p:pic>
      <p:pic>
        <p:nvPicPr>
          <p:cNvPr id="6" name="Content Placeholder 4">
            <a:extLst>
              <a:ext uri="{FF2B5EF4-FFF2-40B4-BE49-F238E27FC236}">
                <a16:creationId xmlns:a16="http://schemas.microsoft.com/office/drawing/2014/main" id="{DD8BB80C-F925-6692-6B0C-CBC40EF745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46028" y="1659836"/>
            <a:ext cx="2642616" cy="4989231"/>
          </a:xfrm>
          <a:prstGeom prst="rect">
            <a:avLst/>
          </a:prstGeom>
        </p:spPr>
      </p:pic>
      <p:sp>
        <p:nvSpPr>
          <p:cNvPr id="7" name="TextBox 6">
            <a:extLst>
              <a:ext uri="{FF2B5EF4-FFF2-40B4-BE49-F238E27FC236}">
                <a16:creationId xmlns:a16="http://schemas.microsoft.com/office/drawing/2014/main" id="{73C06374-796A-A986-D881-F2AE87ED757B}"/>
              </a:ext>
            </a:extLst>
          </p:cNvPr>
          <p:cNvSpPr txBox="1"/>
          <p:nvPr/>
        </p:nvSpPr>
        <p:spPr>
          <a:xfrm>
            <a:off x="491043" y="1938131"/>
            <a:ext cx="1143000" cy="1477328"/>
          </a:xfrm>
          <a:prstGeom prst="rect">
            <a:avLst/>
          </a:prstGeom>
          <a:noFill/>
        </p:spPr>
        <p:txBody>
          <a:bodyPr wrap="square" rtlCol="0">
            <a:spAutoFit/>
          </a:bodyPr>
          <a:lstStyle/>
          <a:p>
            <a:r>
              <a:rPr lang="en-US" dirty="0"/>
              <a:t>Medicine screens for patient</a:t>
            </a:r>
          </a:p>
          <a:p>
            <a:r>
              <a:rPr lang="en-US" dirty="0"/>
              <a:t>in English</a:t>
            </a:r>
          </a:p>
        </p:txBody>
      </p:sp>
      <p:pic>
        <p:nvPicPr>
          <p:cNvPr id="10" name="Content Placeholder 4">
            <a:extLst>
              <a:ext uri="{FF2B5EF4-FFF2-40B4-BE49-F238E27FC236}">
                <a16:creationId xmlns:a16="http://schemas.microsoft.com/office/drawing/2014/main" id="{8C4F691A-1FB6-A007-FA87-B38C7AC733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816008" y="1651759"/>
            <a:ext cx="2639782" cy="5005383"/>
          </a:xfrm>
          <a:prstGeom prst="rect">
            <a:avLst/>
          </a:prstGeom>
        </p:spPr>
      </p:pic>
      <p:sp>
        <p:nvSpPr>
          <p:cNvPr id="12" name="TextBox 11">
            <a:extLst>
              <a:ext uri="{FF2B5EF4-FFF2-40B4-BE49-F238E27FC236}">
                <a16:creationId xmlns:a16="http://schemas.microsoft.com/office/drawing/2014/main" id="{64327C73-8384-13B7-68B6-C12B7DB180D6}"/>
              </a:ext>
            </a:extLst>
          </p:cNvPr>
          <p:cNvSpPr txBox="1"/>
          <p:nvPr/>
        </p:nvSpPr>
        <p:spPr>
          <a:xfrm>
            <a:off x="7696199" y="1938131"/>
            <a:ext cx="1119809" cy="1754326"/>
          </a:xfrm>
          <a:prstGeom prst="rect">
            <a:avLst/>
          </a:prstGeom>
          <a:noFill/>
        </p:spPr>
        <p:txBody>
          <a:bodyPr wrap="square" rtlCol="0">
            <a:spAutoFit/>
          </a:bodyPr>
          <a:lstStyle/>
          <a:p>
            <a:r>
              <a:rPr lang="en-US" dirty="0"/>
              <a:t>Alert msg screen for patient in English</a:t>
            </a:r>
          </a:p>
        </p:txBody>
      </p:sp>
      <p:pic>
        <p:nvPicPr>
          <p:cNvPr id="4" name="Picture 3">
            <a:extLst>
              <a:ext uri="{FF2B5EF4-FFF2-40B4-BE49-F238E27FC236}">
                <a16:creationId xmlns:a16="http://schemas.microsoft.com/office/drawing/2014/main" id="{B26FFE59-9E04-739D-8010-96C726869974}"/>
              </a:ext>
            </a:extLst>
          </p:cNvPr>
          <p:cNvPicPr>
            <a:picLocks noChangeAspect="1"/>
          </p:cNvPicPr>
          <p:nvPr/>
        </p:nvPicPr>
        <p:blipFill>
          <a:blip r:embed="rId5"/>
          <a:stretch>
            <a:fillRect/>
          </a:stretch>
        </p:blipFill>
        <p:spPr>
          <a:xfrm>
            <a:off x="240099" y="3442542"/>
            <a:ext cx="1466465" cy="3206525"/>
          </a:xfrm>
          <a:prstGeom prst="rect">
            <a:avLst/>
          </a:prstGeom>
        </p:spPr>
      </p:pic>
    </p:spTree>
    <p:extLst>
      <p:ext uri="{BB962C8B-B14F-4D97-AF65-F5344CB8AC3E}">
        <p14:creationId xmlns:p14="http://schemas.microsoft.com/office/powerpoint/2010/main" val="161709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pic>
        <p:nvPicPr>
          <p:cNvPr id="5" name="Content Placeholder 4">
            <a:extLst>
              <a:ext uri="{FF2B5EF4-FFF2-40B4-BE49-F238E27FC236}">
                <a16:creationId xmlns:a16="http://schemas.microsoft.com/office/drawing/2014/main" id="{94A27283-121E-D62E-71A6-170FD63734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810000" y="1680887"/>
            <a:ext cx="2642616" cy="5005385"/>
          </a:xfrm>
        </p:spPr>
      </p:pic>
      <p:pic>
        <p:nvPicPr>
          <p:cNvPr id="6" name="Content Placeholder 4">
            <a:extLst>
              <a:ext uri="{FF2B5EF4-FFF2-40B4-BE49-F238E27FC236}">
                <a16:creationId xmlns:a16="http://schemas.microsoft.com/office/drawing/2014/main" id="{DD8BB80C-F925-6692-6B0C-CBC40EF745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9000" y="1664449"/>
            <a:ext cx="2642616" cy="5021823"/>
          </a:xfrm>
          <a:prstGeom prst="rect">
            <a:avLst/>
          </a:prstGeom>
        </p:spPr>
      </p:pic>
      <p:sp>
        <p:nvSpPr>
          <p:cNvPr id="3" name="TextBox 2">
            <a:extLst>
              <a:ext uri="{FF2B5EF4-FFF2-40B4-BE49-F238E27FC236}">
                <a16:creationId xmlns:a16="http://schemas.microsoft.com/office/drawing/2014/main" id="{8D2B423F-73B8-0957-F202-3420B089EB09}"/>
              </a:ext>
            </a:extLst>
          </p:cNvPr>
          <p:cNvSpPr txBox="1"/>
          <p:nvPr/>
        </p:nvSpPr>
        <p:spPr>
          <a:xfrm>
            <a:off x="1524000" y="1730204"/>
            <a:ext cx="2015945" cy="1477328"/>
          </a:xfrm>
          <a:prstGeom prst="rect">
            <a:avLst/>
          </a:prstGeom>
          <a:noFill/>
        </p:spPr>
        <p:txBody>
          <a:bodyPr wrap="square" rtlCol="0">
            <a:spAutoFit/>
          </a:bodyPr>
          <a:lstStyle/>
          <a:p>
            <a:pPr algn="ctr"/>
            <a:r>
              <a:rPr lang="en-US" dirty="0"/>
              <a:t>Feedback Form screens for user/patients in Urdu &amp; English (submit feedback)</a:t>
            </a:r>
          </a:p>
        </p:txBody>
      </p:sp>
    </p:spTree>
    <p:extLst>
      <p:ext uri="{BB962C8B-B14F-4D97-AF65-F5344CB8AC3E}">
        <p14:creationId xmlns:p14="http://schemas.microsoft.com/office/powerpoint/2010/main" val="29106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B8B4-A7F1-924A-3C51-17E59049A98B}"/>
              </a:ext>
            </a:extLst>
          </p:cNvPr>
          <p:cNvSpPr>
            <a:spLocks noGrp="1"/>
          </p:cNvSpPr>
          <p:nvPr>
            <p:ph type="title"/>
          </p:nvPr>
        </p:nvSpPr>
        <p:spPr/>
        <p:txBody>
          <a:bodyPr/>
          <a:lstStyle/>
          <a:p>
            <a:r>
              <a:rPr lang="en-US" dirty="0"/>
              <a:t>OUR TEAM MEMBERS</a:t>
            </a:r>
          </a:p>
        </p:txBody>
      </p:sp>
      <p:sp>
        <p:nvSpPr>
          <p:cNvPr id="3" name="Text Placeholder 6">
            <a:extLst>
              <a:ext uri="{FF2B5EF4-FFF2-40B4-BE49-F238E27FC236}">
                <a16:creationId xmlns:a16="http://schemas.microsoft.com/office/drawing/2014/main" id="{A5F841A1-3A66-2371-C7A0-331116B630F1}"/>
              </a:ext>
            </a:extLst>
          </p:cNvPr>
          <p:cNvSpPr txBox="1">
            <a:spLocks/>
          </p:cNvSpPr>
          <p:nvPr/>
        </p:nvSpPr>
        <p:spPr>
          <a:xfrm>
            <a:off x="5011673" y="4941484"/>
            <a:ext cx="2347067" cy="274320"/>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None/>
            </a:pPr>
            <a:r>
              <a:rPr lang="en-US" dirty="0"/>
              <a:t>Insharah Riaz</a:t>
            </a:r>
          </a:p>
        </p:txBody>
      </p:sp>
      <p:sp>
        <p:nvSpPr>
          <p:cNvPr id="4" name="Text Placeholder 7">
            <a:extLst>
              <a:ext uri="{FF2B5EF4-FFF2-40B4-BE49-F238E27FC236}">
                <a16:creationId xmlns:a16="http://schemas.microsoft.com/office/drawing/2014/main" id="{43649EF2-82E9-A1E1-6D21-BAC9492FE4E7}"/>
              </a:ext>
            </a:extLst>
          </p:cNvPr>
          <p:cNvSpPr txBox="1">
            <a:spLocks/>
          </p:cNvSpPr>
          <p:nvPr/>
        </p:nvSpPr>
        <p:spPr>
          <a:xfrm>
            <a:off x="5503979" y="5418239"/>
            <a:ext cx="1295400" cy="413372"/>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None/>
            </a:pPr>
            <a:r>
              <a:rPr lang="en-US" sz="1600" dirty="0">
                <a:latin typeface="Georgia" panose="02040502050405020303" pitchFamily="18" charset="0"/>
                <a:ea typeface="Calibri" panose="020F0502020204030204" pitchFamily="34" charset="0"/>
                <a:cs typeface="Times New Roman" panose="02020603050405020304" pitchFamily="18" charset="0"/>
              </a:rPr>
              <a:t>juw06692</a:t>
            </a:r>
            <a:endParaRPr lang="en-US" sz="1600" dirty="0"/>
          </a:p>
        </p:txBody>
      </p:sp>
      <p:sp>
        <p:nvSpPr>
          <p:cNvPr id="5" name="Text Placeholder 16">
            <a:extLst>
              <a:ext uri="{FF2B5EF4-FFF2-40B4-BE49-F238E27FC236}">
                <a16:creationId xmlns:a16="http://schemas.microsoft.com/office/drawing/2014/main" id="{276D99C1-CE2C-CBB1-7DE5-1520E586ED9B}"/>
              </a:ext>
            </a:extLst>
          </p:cNvPr>
          <p:cNvSpPr txBox="1">
            <a:spLocks/>
          </p:cNvSpPr>
          <p:nvPr/>
        </p:nvSpPr>
        <p:spPr>
          <a:xfrm>
            <a:off x="1946148" y="4885275"/>
            <a:ext cx="2347067" cy="274320"/>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None/>
            </a:pPr>
            <a:r>
              <a:rPr lang="en-US" dirty="0"/>
              <a:t>Hareem Imran</a:t>
            </a:r>
          </a:p>
        </p:txBody>
      </p:sp>
      <p:sp>
        <p:nvSpPr>
          <p:cNvPr id="7" name="Text Placeholder 22">
            <a:extLst>
              <a:ext uri="{FF2B5EF4-FFF2-40B4-BE49-F238E27FC236}">
                <a16:creationId xmlns:a16="http://schemas.microsoft.com/office/drawing/2014/main" id="{EBC38861-9CF5-2394-050A-ECC0330FEA3A}"/>
              </a:ext>
            </a:extLst>
          </p:cNvPr>
          <p:cNvSpPr txBox="1">
            <a:spLocks/>
          </p:cNvSpPr>
          <p:nvPr/>
        </p:nvSpPr>
        <p:spPr>
          <a:xfrm>
            <a:off x="8077200" y="4917018"/>
            <a:ext cx="2331720" cy="274320"/>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None/>
            </a:pPr>
            <a:r>
              <a:rPr lang="en-US" dirty="0"/>
              <a:t>Ujala Shah</a:t>
            </a:r>
          </a:p>
        </p:txBody>
      </p:sp>
      <p:pic>
        <p:nvPicPr>
          <p:cNvPr id="9" name="Picture Placeholder 10">
            <a:extLst>
              <a:ext uri="{FF2B5EF4-FFF2-40B4-BE49-F238E27FC236}">
                <a16:creationId xmlns:a16="http://schemas.microsoft.com/office/drawing/2014/main" id="{861C29F5-8B5C-0976-58CD-DCEE88E63E13}"/>
              </a:ext>
            </a:extLst>
          </p:cNvPr>
          <p:cNvPicPr>
            <a:picLocks noChangeAspect="1"/>
          </p:cNvPicPr>
          <p:nvPr/>
        </p:nvPicPr>
        <p:blipFill>
          <a:blip r:embed="rId2"/>
          <a:srcRect l="1435" r="1435"/>
          <a:stretch>
            <a:fillRect/>
          </a:stretch>
        </p:blipFill>
        <p:spPr>
          <a:xfrm>
            <a:off x="5046779" y="2546445"/>
            <a:ext cx="2276856" cy="2260600"/>
          </a:xfrm>
          <a:prstGeom prst="rect">
            <a:avLst/>
          </a:prstGeom>
        </p:spPr>
      </p:pic>
      <p:pic>
        <p:nvPicPr>
          <p:cNvPr id="10" name="Picture Placeholder 14">
            <a:extLst>
              <a:ext uri="{FF2B5EF4-FFF2-40B4-BE49-F238E27FC236}">
                <a16:creationId xmlns:a16="http://schemas.microsoft.com/office/drawing/2014/main" id="{2ADD705F-D3B8-3516-D8B4-187AE7261243}"/>
              </a:ext>
            </a:extLst>
          </p:cNvPr>
          <p:cNvPicPr>
            <a:picLocks noChangeAspect="1"/>
          </p:cNvPicPr>
          <p:nvPr/>
        </p:nvPicPr>
        <p:blipFill rotWithShape="1">
          <a:blip r:embed="rId3"/>
          <a:srcRect l="803" t="11237" r="-803" b="32983"/>
          <a:stretch/>
        </p:blipFill>
        <p:spPr>
          <a:xfrm>
            <a:off x="1946148" y="2482857"/>
            <a:ext cx="2276856" cy="2260600"/>
          </a:xfrm>
          <a:prstGeom prst="rect">
            <a:avLst/>
          </a:prstGeom>
        </p:spPr>
      </p:pic>
      <p:pic>
        <p:nvPicPr>
          <p:cNvPr id="11" name="Picture Placeholder 26">
            <a:extLst>
              <a:ext uri="{FF2B5EF4-FFF2-40B4-BE49-F238E27FC236}">
                <a16:creationId xmlns:a16="http://schemas.microsoft.com/office/drawing/2014/main" id="{2BD94EBC-6595-7909-5393-6631E70876E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077200" y="2514600"/>
            <a:ext cx="2276856" cy="2260600"/>
          </a:xfrm>
          <a:prstGeom prst="rect">
            <a:avLst/>
          </a:prstGeom>
        </p:spPr>
      </p:pic>
      <p:sp>
        <p:nvSpPr>
          <p:cNvPr id="12" name="Text Placeholder 7">
            <a:extLst>
              <a:ext uri="{FF2B5EF4-FFF2-40B4-BE49-F238E27FC236}">
                <a16:creationId xmlns:a16="http://schemas.microsoft.com/office/drawing/2014/main" id="{9CE9A710-FE32-96FA-E6C6-7CEDFE764068}"/>
              </a:ext>
            </a:extLst>
          </p:cNvPr>
          <p:cNvSpPr txBox="1">
            <a:spLocks/>
          </p:cNvSpPr>
          <p:nvPr/>
        </p:nvSpPr>
        <p:spPr>
          <a:xfrm>
            <a:off x="2420312" y="5354651"/>
            <a:ext cx="1295400" cy="413372"/>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None/>
            </a:pPr>
            <a:r>
              <a:rPr lang="en-US" sz="1600" dirty="0">
                <a:latin typeface="Georgia" panose="02040502050405020303" pitchFamily="18" charset="0"/>
                <a:ea typeface="Calibri" panose="020F0502020204030204" pitchFamily="34" charset="0"/>
                <a:cs typeface="Times New Roman" panose="02020603050405020304" pitchFamily="18" charset="0"/>
              </a:rPr>
              <a:t>juw08057</a:t>
            </a:r>
            <a:endParaRPr lang="en-US" sz="1600" dirty="0"/>
          </a:p>
        </p:txBody>
      </p:sp>
      <p:sp>
        <p:nvSpPr>
          <p:cNvPr id="13" name="Text Placeholder 7">
            <a:extLst>
              <a:ext uri="{FF2B5EF4-FFF2-40B4-BE49-F238E27FC236}">
                <a16:creationId xmlns:a16="http://schemas.microsoft.com/office/drawing/2014/main" id="{D516219F-99C5-B0A1-DC97-2363687EC429}"/>
              </a:ext>
            </a:extLst>
          </p:cNvPr>
          <p:cNvSpPr txBox="1">
            <a:spLocks/>
          </p:cNvSpPr>
          <p:nvPr/>
        </p:nvSpPr>
        <p:spPr>
          <a:xfrm>
            <a:off x="8550040" y="5351338"/>
            <a:ext cx="1295400" cy="413372"/>
          </a:xfrm>
          <a:prstGeom prst="rect">
            <a:avLst/>
          </a:prstGeom>
        </p:spPr>
        <p:txBody>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None/>
            </a:pPr>
            <a:r>
              <a:rPr lang="en-US" sz="1600" dirty="0">
                <a:latin typeface="Georgia" panose="02040502050405020303" pitchFamily="18" charset="0"/>
                <a:ea typeface="Calibri" panose="020F0502020204030204" pitchFamily="34" charset="0"/>
                <a:cs typeface="Times New Roman" panose="02020603050405020304" pitchFamily="18" charset="0"/>
              </a:rPr>
              <a:t>juw07183</a:t>
            </a:r>
            <a:endParaRPr lang="en-US" sz="1600" dirty="0"/>
          </a:p>
        </p:txBody>
      </p:sp>
    </p:spTree>
    <p:extLst>
      <p:ext uri="{BB962C8B-B14F-4D97-AF65-F5344CB8AC3E}">
        <p14:creationId xmlns:p14="http://schemas.microsoft.com/office/powerpoint/2010/main" val="33171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sz="9600" dirty="0">
              <a:latin typeface="Broadway" panose="04040905080B02020502" pitchFamily="82" charset="0"/>
            </a:endParaRPr>
          </a:p>
          <a:p>
            <a:pPr marL="0" indent="0">
              <a:buNone/>
            </a:pPr>
            <a:r>
              <a:rPr lang="en-US" sz="8000" dirty="0">
                <a:latin typeface="Broadway" panose="04040905080B02020502" pitchFamily="82" charset="0"/>
              </a:rPr>
              <a:t>Thank You!</a:t>
            </a:r>
          </a:p>
        </p:txBody>
      </p:sp>
      <p:sp>
        <p:nvSpPr>
          <p:cNvPr id="7" name="Text Placeholder 18">
            <a:extLst>
              <a:ext uri="{FF2B5EF4-FFF2-40B4-BE49-F238E27FC236}">
                <a16:creationId xmlns:a16="http://schemas.microsoft.com/office/drawing/2014/main" id="{A62E9F8A-9547-F334-11D3-63B08E631AC2}"/>
              </a:ext>
            </a:extLst>
          </p:cNvPr>
          <p:cNvSpPr txBox="1">
            <a:spLocks/>
          </p:cNvSpPr>
          <p:nvPr/>
        </p:nvSpPr>
        <p:spPr>
          <a:xfrm>
            <a:off x="7315200" y="1828800"/>
            <a:ext cx="4532243" cy="2819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lgn="ctr">
              <a:buNone/>
            </a:pPr>
            <a:r>
              <a:rPr lang="en-US" sz="2200" dirty="0">
                <a:solidFill>
                  <a:schemeClr val="bg1"/>
                </a:solidFill>
                <a:hlinkClick r:id="" action="ppaction://noaction">
                  <a:extLst>
                    <a:ext uri="{A12FA001-AC4F-418D-AE19-62706E023703}">
                      <ahyp:hlinkClr xmlns:ahyp="http://schemas.microsoft.com/office/drawing/2018/hyperlinkcolor" val="tx"/>
                    </a:ext>
                  </a:extLst>
                </a:hlinkClick>
              </a:rPr>
              <a:t>Email Address:</a:t>
            </a:r>
          </a:p>
          <a:p>
            <a:pPr marL="0" indent="0" algn="ctr">
              <a:buNone/>
            </a:pPr>
            <a:endParaRPr lang="en-US" sz="1400" dirty="0">
              <a:solidFill>
                <a:schemeClr val="bg1"/>
              </a:solidFill>
              <a:hlinkClick r:id="" action="ppaction://noaction">
                <a:extLst>
                  <a:ext uri="{A12FA001-AC4F-418D-AE19-62706E023703}">
                    <ahyp:hlinkClr xmlns:ahyp="http://schemas.microsoft.com/office/drawing/2018/hyperlinkcolor" val="tx"/>
                  </a:ext>
                </a:extLst>
              </a:hlinkClick>
            </a:endParaRPr>
          </a:p>
          <a:p>
            <a:pPr marL="342900" indent="-342900">
              <a:lnSpc>
                <a:spcPct val="200000"/>
              </a:lnSpc>
              <a:buFont typeface="Arial" pitchFamily="34" charset="0"/>
              <a:buChar char="•"/>
            </a:pPr>
            <a:r>
              <a:rPr lang="en-US" sz="2000" i="0" dirty="0">
                <a:solidFill>
                  <a:schemeClr val="bg1"/>
                </a:solidFill>
                <a:effectLst/>
                <a:hlinkClick r:id="rId2">
                  <a:extLst>
                    <a:ext uri="{A12FA001-AC4F-418D-AE19-62706E023703}">
                      <ahyp:hlinkClr xmlns:ahyp="http://schemas.microsoft.com/office/drawing/2018/hyperlinkcolor" val="tx"/>
                    </a:ext>
                  </a:extLst>
                </a:hlinkClick>
              </a:rPr>
              <a:t>hareem.im3699@gmail.com</a:t>
            </a:r>
            <a:endParaRPr lang="en-US" sz="2000" i="0" dirty="0">
              <a:solidFill>
                <a:schemeClr val="bg1"/>
              </a:solidFill>
              <a:effectLst/>
            </a:endParaRPr>
          </a:p>
          <a:p>
            <a:pPr marL="342900" indent="-342900">
              <a:lnSpc>
                <a:spcPct val="200000"/>
              </a:lnSpc>
              <a:buFont typeface="Arial" pitchFamily="34" charset="0"/>
              <a:buChar char="•"/>
            </a:pPr>
            <a:r>
              <a:rPr lang="en-US" sz="2000" dirty="0">
                <a:solidFill>
                  <a:schemeClr val="bg1"/>
                </a:solidFill>
                <a:hlinkClick r:id="rId3">
                  <a:extLst>
                    <a:ext uri="{A12FA001-AC4F-418D-AE19-62706E023703}">
                      <ahyp:hlinkClr xmlns:ahyp="http://schemas.microsoft.com/office/drawing/2018/hyperlinkcolor" val="tx"/>
                    </a:ext>
                  </a:extLst>
                </a:hlinkClick>
              </a:rPr>
              <a:t>insharah.ir@gmail.com</a:t>
            </a:r>
            <a:endParaRPr lang="en-US" sz="2000" dirty="0">
              <a:solidFill>
                <a:schemeClr val="bg1"/>
              </a:solidFill>
            </a:endParaRPr>
          </a:p>
          <a:p>
            <a:pPr marL="342900" indent="-342900">
              <a:lnSpc>
                <a:spcPct val="200000"/>
              </a:lnSpc>
              <a:buFont typeface="Arial" pitchFamily="34" charset="0"/>
              <a:buChar char="•"/>
            </a:pPr>
            <a:r>
              <a:rPr lang="en-US" sz="2000" dirty="0">
                <a:solidFill>
                  <a:schemeClr val="bg1"/>
                </a:solidFill>
                <a:hlinkClick r:id="rId4">
                  <a:extLst>
                    <a:ext uri="{A12FA001-AC4F-418D-AE19-62706E023703}">
                      <ahyp:hlinkClr xmlns:ahyp="http://schemas.microsoft.com/office/drawing/2018/hyperlinkcolor" val="tx"/>
                    </a:ext>
                  </a:extLst>
                </a:hlinkClick>
              </a:rPr>
              <a:t>ujalashahh100@gmail.com</a:t>
            </a:r>
            <a:endParaRPr lang="en-US" sz="2000" dirty="0">
              <a:solidFill>
                <a:schemeClr val="bg1"/>
              </a:solidFill>
            </a:endParaRPr>
          </a:p>
        </p:txBody>
      </p:sp>
    </p:spTree>
    <p:extLst>
      <p:ext uri="{BB962C8B-B14F-4D97-AF65-F5344CB8AC3E}">
        <p14:creationId xmlns:p14="http://schemas.microsoft.com/office/powerpoint/2010/main" val="291474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4E1-C97F-2EA2-C977-F1E67D43C369}"/>
              </a:ext>
            </a:extLst>
          </p:cNvPr>
          <p:cNvSpPr>
            <a:spLocks noGrp="1"/>
          </p:cNvSpPr>
          <p:nvPr>
            <p:ph type="title"/>
          </p:nvPr>
        </p:nvSpPr>
        <p:spPr/>
        <p:txBody>
          <a:bodyPr/>
          <a:lstStyle/>
          <a:p>
            <a:r>
              <a:rPr lang="en-US" dirty="0"/>
              <a:t>PROBLEM STATEMENTS</a:t>
            </a:r>
          </a:p>
        </p:txBody>
      </p:sp>
      <p:pic>
        <p:nvPicPr>
          <p:cNvPr id="6" name="Content Placeholder 5">
            <a:extLst>
              <a:ext uri="{FF2B5EF4-FFF2-40B4-BE49-F238E27FC236}">
                <a16:creationId xmlns:a16="http://schemas.microsoft.com/office/drawing/2014/main" id="{34958351-5285-9B41-2EE3-9DDE8FC81D4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8338930" y="1752600"/>
            <a:ext cx="3657600" cy="4876800"/>
          </a:xfrm>
          <a:prstGeom prst="rect">
            <a:avLst/>
          </a:prstGeom>
          <a:ln>
            <a:noFill/>
          </a:ln>
          <a:effectLst>
            <a:softEdge rad="112500"/>
          </a:effectLst>
        </p:spPr>
      </p:pic>
      <p:sp>
        <p:nvSpPr>
          <p:cNvPr id="4" name="Content Placeholder 2">
            <a:extLst>
              <a:ext uri="{FF2B5EF4-FFF2-40B4-BE49-F238E27FC236}">
                <a16:creationId xmlns:a16="http://schemas.microsoft.com/office/drawing/2014/main" id="{B151008F-97BC-2D86-740F-8F872EFDA36E}"/>
              </a:ext>
            </a:extLst>
          </p:cNvPr>
          <p:cNvSpPr txBox="1">
            <a:spLocks/>
          </p:cNvSpPr>
          <p:nvPr/>
        </p:nvSpPr>
        <p:spPr>
          <a:xfrm>
            <a:off x="228600" y="1752600"/>
            <a:ext cx="7924800" cy="4800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Font typeface="Arial" pitchFamily="34" charset="0"/>
              <a:buNone/>
            </a:pPr>
            <a:r>
              <a:rPr lang="en-US" dirty="0"/>
              <a:t>Its hard for only one doctor to handle so many patients in rural areas. Mostly people don’t know how to reach out to the doctors, some lives very far away from the hospital &amp; its not convenient for them to visit doctor very frequently &amp; some has no access to the hospital or doctor. Although health is priceless but healthcare cost money. In 2011, more hospitals have closed than opened. Hospitals in rural areas in particular face several financial challenges as well. A variety of elements contributes to these problems in rural areas, including a declining population, economics stagnation, shortages of physicians and other health care professionals, a disproportionate number of elderly, poor,&amp; underinsured residents. There is no urgent care available on the go. </a:t>
            </a:r>
          </a:p>
        </p:txBody>
      </p:sp>
    </p:spTree>
    <p:extLst>
      <p:ext uri="{BB962C8B-B14F-4D97-AF65-F5344CB8AC3E}">
        <p14:creationId xmlns:p14="http://schemas.microsoft.com/office/powerpoint/2010/main" val="13566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STATEMENTS</a:t>
            </a:r>
          </a:p>
        </p:txBody>
      </p:sp>
      <p:pic>
        <p:nvPicPr>
          <p:cNvPr id="14" name="Content Placeholder 13">
            <a:extLst>
              <a:ext uri="{FF2B5EF4-FFF2-40B4-BE49-F238E27FC236}">
                <a16:creationId xmlns:a16="http://schemas.microsoft.com/office/drawing/2014/main" id="{8DB47827-47B7-4696-A3CF-299F4B7E215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98173" y="1752600"/>
            <a:ext cx="3505200" cy="4876800"/>
          </a:xfrm>
          <a:prstGeom prst="rect">
            <a:avLst/>
          </a:prstGeom>
          <a:ln>
            <a:noFill/>
          </a:ln>
          <a:effectLst>
            <a:outerShdw blurRad="292100" dist="139700" dir="2700000" algn="tl" rotWithShape="0">
              <a:srgbClr val="333333">
                <a:alpha val="65000"/>
              </a:srgbClr>
            </a:outerShdw>
          </a:effectLst>
        </p:spPr>
      </p:pic>
      <p:sp>
        <p:nvSpPr>
          <p:cNvPr id="15" name="Content Placeholder 2">
            <a:extLst>
              <a:ext uri="{FF2B5EF4-FFF2-40B4-BE49-F238E27FC236}">
                <a16:creationId xmlns:a16="http://schemas.microsoft.com/office/drawing/2014/main" id="{969F32F6-1FB5-593F-5EC1-652D17DA079E}"/>
              </a:ext>
            </a:extLst>
          </p:cNvPr>
          <p:cNvSpPr txBox="1">
            <a:spLocks/>
          </p:cNvSpPr>
          <p:nvPr/>
        </p:nvSpPr>
        <p:spPr>
          <a:xfrm>
            <a:off x="4002157" y="1752600"/>
            <a:ext cx="7924800" cy="4800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marL="0" indent="0">
              <a:buFont typeface="Arial" pitchFamily="34" charset="0"/>
              <a:buNone/>
            </a:pPr>
            <a:r>
              <a:rPr lang="en-US" dirty="0"/>
              <a:t>There ae so many problems that people &amp; doctors face in rural areas like unavailability of some medicines, if a certain medicines is not available there are no alternative for that medicines. The biggest problem that the hospital, doctors &amp; patients face is no past data available of the patient basically patient’s health &amp; medication history plus prescriptions. In rural areas the foremost problem that people face is unawareness there are lack of public service messages and guidance on viral &amp; diseases. Most of the time people don’t know about the viral &amp; standard operating procedures in order to prevent them which cause a lot of harm &amp; damage. The challenges people face in rural areas when it comes to healthcare are immense &amp; blend to these problems are seem to be none. </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pic>
        <p:nvPicPr>
          <p:cNvPr id="5" name="Content Placeholder 4">
            <a:extLst>
              <a:ext uri="{FF2B5EF4-FFF2-40B4-BE49-F238E27FC236}">
                <a16:creationId xmlns:a16="http://schemas.microsoft.com/office/drawing/2014/main" id="{94A27283-121E-D62E-71A6-170FD637345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08138" y="1676400"/>
            <a:ext cx="2639784" cy="5005388"/>
          </a:xfrm>
        </p:spPr>
      </p:pic>
      <p:pic>
        <p:nvPicPr>
          <p:cNvPr id="6" name="Content Placeholder 4">
            <a:extLst>
              <a:ext uri="{FF2B5EF4-FFF2-40B4-BE49-F238E27FC236}">
                <a16:creationId xmlns:a16="http://schemas.microsoft.com/office/drawing/2014/main" id="{DD8BB80C-F925-6692-6B0C-CBC40EF7451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105400" y="1676400"/>
            <a:ext cx="2639784" cy="5005387"/>
          </a:xfrm>
          <a:prstGeom prst="rect">
            <a:avLst/>
          </a:prstGeom>
        </p:spPr>
      </p:pic>
      <p:sp>
        <p:nvSpPr>
          <p:cNvPr id="7" name="TextBox 6">
            <a:extLst>
              <a:ext uri="{FF2B5EF4-FFF2-40B4-BE49-F238E27FC236}">
                <a16:creationId xmlns:a16="http://schemas.microsoft.com/office/drawing/2014/main" id="{73C06374-796A-A986-D881-F2AE87ED757B}"/>
              </a:ext>
            </a:extLst>
          </p:cNvPr>
          <p:cNvSpPr txBox="1"/>
          <p:nvPr/>
        </p:nvSpPr>
        <p:spPr>
          <a:xfrm>
            <a:off x="108207" y="1938131"/>
            <a:ext cx="1143000" cy="646331"/>
          </a:xfrm>
          <a:prstGeom prst="rect">
            <a:avLst/>
          </a:prstGeom>
          <a:noFill/>
        </p:spPr>
        <p:txBody>
          <a:bodyPr wrap="square" rtlCol="0">
            <a:spAutoFit/>
          </a:bodyPr>
          <a:lstStyle/>
          <a:p>
            <a:pPr algn="ctr"/>
            <a:r>
              <a:rPr lang="en-US" dirty="0"/>
              <a:t>Start Screen</a:t>
            </a:r>
          </a:p>
        </p:txBody>
      </p:sp>
      <p:sp>
        <p:nvSpPr>
          <p:cNvPr id="9" name="TextBox 8">
            <a:extLst>
              <a:ext uri="{FF2B5EF4-FFF2-40B4-BE49-F238E27FC236}">
                <a16:creationId xmlns:a16="http://schemas.microsoft.com/office/drawing/2014/main" id="{009EFDE3-7E6B-D051-C182-67BF7703AFFC}"/>
              </a:ext>
            </a:extLst>
          </p:cNvPr>
          <p:cNvSpPr txBox="1"/>
          <p:nvPr/>
        </p:nvSpPr>
        <p:spPr>
          <a:xfrm>
            <a:off x="3962400" y="1938131"/>
            <a:ext cx="1143000" cy="1200329"/>
          </a:xfrm>
          <a:prstGeom prst="rect">
            <a:avLst/>
          </a:prstGeom>
          <a:noFill/>
        </p:spPr>
        <p:txBody>
          <a:bodyPr wrap="square" rtlCol="0">
            <a:spAutoFit/>
          </a:bodyPr>
          <a:lstStyle/>
          <a:p>
            <a:r>
              <a:rPr lang="en-US" dirty="0"/>
              <a:t>Choose language screen in Urdu</a:t>
            </a:r>
          </a:p>
        </p:txBody>
      </p:sp>
      <p:pic>
        <p:nvPicPr>
          <p:cNvPr id="10" name="Content Placeholder 4">
            <a:extLst>
              <a:ext uri="{FF2B5EF4-FFF2-40B4-BE49-F238E27FC236}">
                <a16:creationId xmlns:a16="http://schemas.microsoft.com/office/drawing/2014/main" id="{8C4F691A-1FB6-A007-FA87-B38C7AC733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013013" y="1676400"/>
            <a:ext cx="2639783" cy="5005387"/>
          </a:xfrm>
          <a:prstGeom prst="rect">
            <a:avLst/>
          </a:prstGeom>
        </p:spPr>
      </p:pic>
      <p:sp>
        <p:nvSpPr>
          <p:cNvPr id="12" name="TextBox 11">
            <a:extLst>
              <a:ext uri="{FF2B5EF4-FFF2-40B4-BE49-F238E27FC236}">
                <a16:creationId xmlns:a16="http://schemas.microsoft.com/office/drawing/2014/main" id="{64327C73-8384-13B7-68B6-C12B7DB180D6}"/>
              </a:ext>
            </a:extLst>
          </p:cNvPr>
          <p:cNvSpPr txBox="1"/>
          <p:nvPr/>
        </p:nvSpPr>
        <p:spPr>
          <a:xfrm>
            <a:off x="7883265" y="1938131"/>
            <a:ext cx="1143000" cy="1200329"/>
          </a:xfrm>
          <a:prstGeom prst="rect">
            <a:avLst/>
          </a:prstGeom>
          <a:noFill/>
        </p:spPr>
        <p:txBody>
          <a:bodyPr wrap="square" rtlCol="0">
            <a:spAutoFit/>
          </a:bodyPr>
          <a:lstStyle/>
          <a:p>
            <a:r>
              <a:rPr lang="en-US" dirty="0"/>
              <a:t>Choose language screen in English</a:t>
            </a:r>
          </a:p>
        </p:txBody>
      </p:sp>
    </p:spTree>
    <p:extLst>
      <p:ext uri="{BB962C8B-B14F-4D97-AF65-F5344CB8AC3E}">
        <p14:creationId xmlns:p14="http://schemas.microsoft.com/office/powerpoint/2010/main" val="192862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pic>
        <p:nvPicPr>
          <p:cNvPr id="5" name="Content Placeholder 4">
            <a:extLst>
              <a:ext uri="{FF2B5EF4-FFF2-40B4-BE49-F238E27FC236}">
                <a16:creationId xmlns:a16="http://schemas.microsoft.com/office/drawing/2014/main" id="{94A27283-121E-D62E-71A6-170FD63734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40248" y="1687299"/>
            <a:ext cx="2649412" cy="5001768"/>
          </a:xfrm>
        </p:spPr>
      </p:pic>
      <p:pic>
        <p:nvPicPr>
          <p:cNvPr id="6" name="Content Placeholder 4">
            <a:extLst>
              <a:ext uri="{FF2B5EF4-FFF2-40B4-BE49-F238E27FC236}">
                <a16:creationId xmlns:a16="http://schemas.microsoft.com/office/drawing/2014/main" id="{DD8BB80C-F925-6692-6B0C-CBC40EF745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9252" y="1703864"/>
            <a:ext cx="2656939" cy="5001768"/>
          </a:xfrm>
          <a:prstGeom prst="rect">
            <a:avLst/>
          </a:prstGeom>
        </p:spPr>
      </p:pic>
      <p:sp>
        <p:nvSpPr>
          <p:cNvPr id="7" name="TextBox 6">
            <a:extLst>
              <a:ext uri="{FF2B5EF4-FFF2-40B4-BE49-F238E27FC236}">
                <a16:creationId xmlns:a16="http://schemas.microsoft.com/office/drawing/2014/main" id="{73C06374-796A-A986-D881-F2AE87ED757B}"/>
              </a:ext>
            </a:extLst>
          </p:cNvPr>
          <p:cNvSpPr txBox="1"/>
          <p:nvPr/>
        </p:nvSpPr>
        <p:spPr>
          <a:xfrm>
            <a:off x="233692" y="1938131"/>
            <a:ext cx="1143000" cy="1754326"/>
          </a:xfrm>
          <a:prstGeom prst="rect">
            <a:avLst/>
          </a:prstGeom>
          <a:noFill/>
        </p:spPr>
        <p:txBody>
          <a:bodyPr wrap="square" rtlCol="0">
            <a:spAutoFit/>
          </a:bodyPr>
          <a:lstStyle/>
          <a:p>
            <a:r>
              <a:rPr lang="en-US" dirty="0"/>
              <a:t>Feedback form screen for Doctor</a:t>
            </a:r>
          </a:p>
          <a:p>
            <a:r>
              <a:rPr lang="en-US" dirty="0"/>
              <a:t>in Urdu</a:t>
            </a:r>
          </a:p>
        </p:txBody>
      </p:sp>
      <p:sp>
        <p:nvSpPr>
          <p:cNvPr id="9" name="TextBox 8">
            <a:extLst>
              <a:ext uri="{FF2B5EF4-FFF2-40B4-BE49-F238E27FC236}">
                <a16:creationId xmlns:a16="http://schemas.microsoft.com/office/drawing/2014/main" id="{009EFDE3-7E6B-D051-C182-67BF7703AFFC}"/>
              </a:ext>
            </a:extLst>
          </p:cNvPr>
          <p:cNvSpPr txBox="1"/>
          <p:nvPr/>
        </p:nvSpPr>
        <p:spPr>
          <a:xfrm>
            <a:off x="3980033" y="1938129"/>
            <a:ext cx="1143000" cy="1754326"/>
          </a:xfrm>
          <a:prstGeom prst="rect">
            <a:avLst/>
          </a:prstGeom>
          <a:noFill/>
        </p:spPr>
        <p:txBody>
          <a:bodyPr wrap="square" rtlCol="0">
            <a:spAutoFit/>
          </a:bodyPr>
          <a:lstStyle/>
          <a:p>
            <a:r>
              <a:rPr lang="en-US" dirty="0"/>
              <a:t>Feedback form screen for Doctor</a:t>
            </a:r>
          </a:p>
          <a:p>
            <a:r>
              <a:rPr lang="en-US" dirty="0"/>
              <a:t>in English</a:t>
            </a:r>
          </a:p>
        </p:txBody>
      </p:sp>
      <p:pic>
        <p:nvPicPr>
          <p:cNvPr id="10" name="Content Placeholder 4">
            <a:extLst>
              <a:ext uri="{FF2B5EF4-FFF2-40B4-BE49-F238E27FC236}">
                <a16:creationId xmlns:a16="http://schemas.microsoft.com/office/drawing/2014/main" id="{8C4F691A-1FB6-A007-FA87-B38C7AC733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44028" y="1676400"/>
            <a:ext cx="2639782" cy="5005385"/>
          </a:xfrm>
          <a:prstGeom prst="rect">
            <a:avLst/>
          </a:prstGeom>
        </p:spPr>
      </p:pic>
      <p:sp>
        <p:nvSpPr>
          <p:cNvPr id="12" name="TextBox 11">
            <a:extLst>
              <a:ext uri="{FF2B5EF4-FFF2-40B4-BE49-F238E27FC236}">
                <a16:creationId xmlns:a16="http://schemas.microsoft.com/office/drawing/2014/main" id="{64327C73-8384-13B7-68B6-C12B7DB180D6}"/>
              </a:ext>
            </a:extLst>
          </p:cNvPr>
          <p:cNvSpPr txBox="1"/>
          <p:nvPr/>
        </p:nvSpPr>
        <p:spPr>
          <a:xfrm>
            <a:off x="7832006" y="1676400"/>
            <a:ext cx="1143000" cy="2308324"/>
          </a:xfrm>
          <a:prstGeom prst="rect">
            <a:avLst/>
          </a:prstGeom>
          <a:noFill/>
        </p:spPr>
        <p:txBody>
          <a:bodyPr wrap="square" rtlCol="0">
            <a:spAutoFit/>
          </a:bodyPr>
          <a:lstStyle/>
          <a:p>
            <a:r>
              <a:rPr lang="en-US" dirty="0"/>
              <a:t>Only Doctor can Sign Up &amp; Sign In (Sign Up screen in Urdu)</a:t>
            </a:r>
          </a:p>
        </p:txBody>
      </p:sp>
      <p:pic>
        <p:nvPicPr>
          <p:cNvPr id="4" name="Picture 3">
            <a:extLst>
              <a:ext uri="{FF2B5EF4-FFF2-40B4-BE49-F238E27FC236}">
                <a16:creationId xmlns:a16="http://schemas.microsoft.com/office/drawing/2014/main" id="{5DD5E07C-1828-C138-E2C0-BA5BB323319A}"/>
              </a:ext>
            </a:extLst>
          </p:cNvPr>
          <p:cNvPicPr>
            <a:picLocks noChangeAspect="1"/>
          </p:cNvPicPr>
          <p:nvPr/>
        </p:nvPicPr>
        <p:blipFill>
          <a:blip r:embed="rId5"/>
          <a:stretch>
            <a:fillRect/>
          </a:stretch>
        </p:blipFill>
        <p:spPr>
          <a:xfrm>
            <a:off x="7908234" y="3984724"/>
            <a:ext cx="1192724" cy="2482454"/>
          </a:xfrm>
          <a:prstGeom prst="rect">
            <a:avLst/>
          </a:prstGeom>
        </p:spPr>
      </p:pic>
    </p:spTree>
    <p:extLst>
      <p:ext uri="{BB962C8B-B14F-4D97-AF65-F5344CB8AC3E}">
        <p14:creationId xmlns:p14="http://schemas.microsoft.com/office/powerpoint/2010/main" val="258859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pic>
        <p:nvPicPr>
          <p:cNvPr id="5" name="Content Placeholder 4">
            <a:extLst>
              <a:ext uri="{FF2B5EF4-FFF2-40B4-BE49-F238E27FC236}">
                <a16:creationId xmlns:a16="http://schemas.microsoft.com/office/drawing/2014/main" id="{94A27283-121E-D62E-71A6-170FD637345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31051" y="1726091"/>
            <a:ext cx="2639783" cy="5005387"/>
          </a:xfrm>
        </p:spPr>
      </p:pic>
      <p:sp>
        <p:nvSpPr>
          <p:cNvPr id="7" name="TextBox 6">
            <a:extLst>
              <a:ext uri="{FF2B5EF4-FFF2-40B4-BE49-F238E27FC236}">
                <a16:creationId xmlns:a16="http://schemas.microsoft.com/office/drawing/2014/main" id="{73C06374-796A-A986-D881-F2AE87ED757B}"/>
              </a:ext>
            </a:extLst>
          </p:cNvPr>
          <p:cNvSpPr txBox="1"/>
          <p:nvPr/>
        </p:nvSpPr>
        <p:spPr>
          <a:xfrm>
            <a:off x="110312" y="1524000"/>
            <a:ext cx="956488" cy="1754326"/>
          </a:xfrm>
          <a:prstGeom prst="rect">
            <a:avLst/>
          </a:prstGeom>
          <a:noFill/>
        </p:spPr>
        <p:txBody>
          <a:bodyPr wrap="square" rtlCol="0">
            <a:spAutoFit/>
          </a:bodyPr>
          <a:lstStyle/>
          <a:p>
            <a:r>
              <a:rPr lang="en-US" dirty="0"/>
              <a:t>Sign in, home &amp; User Info screens in Urdu</a:t>
            </a:r>
          </a:p>
        </p:txBody>
      </p:sp>
      <p:pic>
        <p:nvPicPr>
          <p:cNvPr id="4" name="Content Placeholder 4">
            <a:extLst>
              <a:ext uri="{FF2B5EF4-FFF2-40B4-BE49-F238E27FC236}">
                <a16:creationId xmlns:a16="http://schemas.microsoft.com/office/drawing/2014/main" id="{35A503BC-241E-380D-3687-57AF0ABA07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896908" y="1780440"/>
            <a:ext cx="2639783" cy="5005385"/>
          </a:xfrm>
          <a:prstGeom prst="rect">
            <a:avLst/>
          </a:prstGeom>
        </p:spPr>
      </p:pic>
      <p:pic>
        <p:nvPicPr>
          <p:cNvPr id="11" name="Content Placeholder 4">
            <a:extLst>
              <a:ext uri="{FF2B5EF4-FFF2-40B4-BE49-F238E27FC236}">
                <a16:creationId xmlns:a16="http://schemas.microsoft.com/office/drawing/2014/main" id="{FB3DDF34-A9F0-6366-1A12-C321D7A30CB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367006" y="1736030"/>
            <a:ext cx="2639782" cy="5005385"/>
          </a:xfrm>
          <a:prstGeom prst="rect">
            <a:avLst/>
          </a:prstGeom>
        </p:spPr>
      </p:pic>
      <p:pic>
        <p:nvPicPr>
          <p:cNvPr id="9" name="Content Placeholder 4">
            <a:extLst>
              <a:ext uri="{FF2B5EF4-FFF2-40B4-BE49-F238E27FC236}">
                <a16:creationId xmlns:a16="http://schemas.microsoft.com/office/drawing/2014/main" id="{237E37A3-A7A8-7F60-00C8-92593C63F3B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09274" y="1757012"/>
            <a:ext cx="2664942" cy="5001768"/>
          </a:xfrm>
          <a:prstGeom prst="rect">
            <a:avLst/>
          </a:prstGeom>
        </p:spPr>
      </p:pic>
      <p:pic>
        <p:nvPicPr>
          <p:cNvPr id="3" name="Picture 2">
            <a:extLst>
              <a:ext uri="{FF2B5EF4-FFF2-40B4-BE49-F238E27FC236}">
                <a16:creationId xmlns:a16="http://schemas.microsoft.com/office/drawing/2014/main" id="{4AFB3B62-C14F-94EB-6099-40ED4A459F88}"/>
              </a:ext>
            </a:extLst>
          </p:cNvPr>
          <p:cNvPicPr>
            <a:picLocks noChangeAspect="1"/>
          </p:cNvPicPr>
          <p:nvPr/>
        </p:nvPicPr>
        <p:blipFill>
          <a:blip r:embed="rId6"/>
          <a:stretch>
            <a:fillRect/>
          </a:stretch>
        </p:blipFill>
        <p:spPr>
          <a:xfrm>
            <a:off x="85990" y="3886200"/>
            <a:ext cx="1005131" cy="2482454"/>
          </a:xfrm>
          <a:prstGeom prst="rect">
            <a:avLst/>
          </a:prstGeom>
        </p:spPr>
      </p:pic>
    </p:spTree>
    <p:extLst>
      <p:ext uri="{BB962C8B-B14F-4D97-AF65-F5344CB8AC3E}">
        <p14:creationId xmlns:p14="http://schemas.microsoft.com/office/powerpoint/2010/main" val="356028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sp>
        <p:nvSpPr>
          <p:cNvPr id="3" name="TextBox 2">
            <a:extLst>
              <a:ext uri="{FF2B5EF4-FFF2-40B4-BE49-F238E27FC236}">
                <a16:creationId xmlns:a16="http://schemas.microsoft.com/office/drawing/2014/main" id="{8D2B423F-73B8-0957-F202-3420B089EB09}"/>
              </a:ext>
            </a:extLst>
          </p:cNvPr>
          <p:cNvSpPr txBox="1"/>
          <p:nvPr/>
        </p:nvSpPr>
        <p:spPr>
          <a:xfrm>
            <a:off x="118047" y="1679611"/>
            <a:ext cx="1754459" cy="1754326"/>
          </a:xfrm>
          <a:prstGeom prst="rect">
            <a:avLst/>
          </a:prstGeom>
          <a:noFill/>
        </p:spPr>
        <p:txBody>
          <a:bodyPr wrap="square" rtlCol="0">
            <a:spAutoFit/>
          </a:bodyPr>
          <a:lstStyle/>
          <a:p>
            <a:pPr algn="ctr"/>
            <a:r>
              <a:rPr lang="en-US" dirty="0"/>
              <a:t>Dark mode User Info in Urdu &amp; Sign up &amp; Sign in screen in English</a:t>
            </a:r>
          </a:p>
        </p:txBody>
      </p:sp>
      <p:pic>
        <p:nvPicPr>
          <p:cNvPr id="7" name="Content Placeholder 4">
            <a:extLst>
              <a:ext uri="{FF2B5EF4-FFF2-40B4-BE49-F238E27FC236}">
                <a16:creationId xmlns:a16="http://schemas.microsoft.com/office/drawing/2014/main" id="{595C166D-A4BD-35FC-A078-628B2E2E3C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48400" y="1726295"/>
            <a:ext cx="2639782" cy="5005385"/>
          </a:xfrm>
          <a:prstGeom prst="rect">
            <a:avLst/>
          </a:prstGeom>
        </p:spPr>
      </p:pic>
      <p:sp>
        <p:nvSpPr>
          <p:cNvPr id="11" name="TextBox 10">
            <a:extLst>
              <a:ext uri="{FF2B5EF4-FFF2-40B4-BE49-F238E27FC236}">
                <a16:creationId xmlns:a16="http://schemas.microsoft.com/office/drawing/2014/main" id="{6120AAA2-65B3-4A44-554A-6936D7593A15}"/>
              </a:ext>
            </a:extLst>
          </p:cNvPr>
          <p:cNvSpPr txBox="1"/>
          <p:nvPr/>
        </p:nvSpPr>
        <p:spPr>
          <a:xfrm>
            <a:off x="4600564" y="1746477"/>
            <a:ext cx="1774890" cy="923330"/>
          </a:xfrm>
          <a:prstGeom prst="rect">
            <a:avLst/>
          </a:prstGeom>
          <a:noFill/>
        </p:spPr>
        <p:txBody>
          <a:bodyPr wrap="square" rtlCol="0">
            <a:spAutoFit/>
          </a:bodyPr>
          <a:lstStyle/>
          <a:p>
            <a:pPr algn="ctr"/>
            <a:r>
              <a:rPr lang="en-US" dirty="0"/>
              <a:t>Sign up </a:t>
            </a:r>
          </a:p>
          <a:p>
            <a:pPr algn="ctr"/>
            <a:r>
              <a:rPr lang="en-US" dirty="0"/>
              <a:t> Screen in English</a:t>
            </a:r>
          </a:p>
        </p:txBody>
      </p:sp>
      <p:pic>
        <p:nvPicPr>
          <p:cNvPr id="13" name="Picture 12">
            <a:extLst>
              <a:ext uri="{FF2B5EF4-FFF2-40B4-BE49-F238E27FC236}">
                <a16:creationId xmlns:a16="http://schemas.microsoft.com/office/drawing/2014/main" id="{B00C3CC8-0D92-07CE-C570-55C2F15C24B0}"/>
              </a:ext>
            </a:extLst>
          </p:cNvPr>
          <p:cNvPicPr>
            <a:picLocks noChangeAspect="1"/>
          </p:cNvPicPr>
          <p:nvPr/>
        </p:nvPicPr>
        <p:blipFill>
          <a:blip r:embed="rId3"/>
          <a:stretch>
            <a:fillRect/>
          </a:stretch>
        </p:blipFill>
        <p:spPr>
          <a:xfrm>
            <a:off x="4859271" y="2954754"/>
            <a:ext cx="1257475" cy="2838846"/>
          </a:xfrm>
          <a:prstGeom prst="rect">
            <a:avLst/>
          </a:prstGeom>
        </p:spPr>
      </p:pic>
      <p:pic>
        <p:nvPicPr>
          <p:cNvPr id="14" name="Content Placeholder 4">
            <a:extLst>
              <a:ext uri="{FF2B5EF4-FFF2-40B4-BE49-F238E27FC236}">
                <a16:creationId xmlns:a16="http://schemas.microsoft.com/office/drawing/2014/main" id="{EBDF0BBC-8158-6C1D-4B8A-0B5B124FA1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010786" y="1696176"/>
            <a:ext cx="2639782" cy="5005383"/>
          </a:xfrm>
          <a:prstGeom prst="rect">
            <a:avLst/>
          </a:prstGeom>
        </p:spPr>
      </p:pic>
      <p:pic>
        <p:nvPicPr>
          <p:cNvPr id="4" name="Content Placeholder 4">
            <a:extLst>
              <a:ext uri="{FF2B5EF4-FFF2-40B4-BE49-F238E27FC236}">
                <a16:creationId xmlns:a16="http://schemas.microsoft.com/office/drawing/2014/main" id="{AB66428B-B1E9-7970-58F8-C128D54E65B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079471" y="1726294"/>
            <a:ext cx="2639782" cy="5005385"/>
          </a:xfrm>
          <a:prstGeom prst="rect">
            <a:avLst/>
          </a:prstGeom>
        </p:spPr>
      </p:pic>
      <p:pic>
        <p:nvPicPr>
          <p:cNvPr id="10" name="Picture 9">
            <a:extLst>
              <a:ext uri="{FF2B5EF4-FFF2-40B4-BE49-F238E27FC236}">
                <a16:creationId xmlns:a16="http://schemas.microsoft.com/office/drawing/2014/main" id="{B4EA218B-E499-17C1-374E-21FCD15FFF68}"/>
              </a:ext>
            </a:extLst>
          </p:cNvPr>
          <p:cNvPicPr>
            <a:picLocks noChangeAspect="1"/>
          </p:cNvPicPr>
          <p:nvPr/>
        </p:nvPicPr>
        <p:blipFill>
          <a:blip r:embed="rId6"/>
          <a:stretch>
            <a:fillRect/>
          </a:stretch>
        </p:blipFill>
        <p:spPr>
          <a:xfrm>
            <a:off x="386450" y="3311871"/>
            <a:ext cx="1415633" cy="3376436"/>
          </a:xfrm>
          <a:prstGeom prst="rect">
            <a:avLst/>
          </a:prstGeom>
        </p:spPr>
      </p:pic>
    </p:spTree>
    <p:extLst>
      <p:ext uri="{BB962C8B-B14F-4D97-AF65-F5344CB8AC3E}">
        <p14:creationId xmlns:p14="http://schemas.microsoft.com/office/powerpoint/2010/main" val="327861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sp>
        <p:nvSpPr>
          <p:cNvPr id="7" name="TextBox 6">
            <a:extLst>
              <a:ext uri="{FF2B5EF4-FFF2-40B4-BE49-F238E27FC236}">
                <a16:creationId xmlns:a16="http://schemas.microsoft.com/office/drawing/2014/main" id="{73C06374-796A-A986-D881-F2AE87ED757B}"/>
              </a:ext>
            </a:extLst>
          </p:cNvPr>
          <p:cNvSpPr txBox="1"/>
          <p:nvPr/>
        </p:nvSpPr>
        <p:spPr>
          <a:xfrm>
            <a:off x="110312" y="1636639"/>
            <a:ext cx="956488" cy="2031325"/>
          </a:xfrm>
          <a:prstGeom prst="rect">
            <a:avLst/>
          </a:prstGeom>
          <a:noFill/>
        </p:spPr>
        <p:txBody>
          <a:bodyPr wrap="square" rtlCol="0">
            <a:spAutoFit/>
          </a:bodyPr>
          <a:lstStyle/>
          <a:p>
            <a:r>
              <a:rPr lang="en-US" dirty="0"/>
              <a:t>Sign in, User Info &amp; Home screens in English</a:t>
            </a:r>
          </a:p>
        </p:txBody>
      </p:sp>
      <p:pic>
        <p:nvPicPr>
          <p:cNvPr id="11" name="Content Placeholder 4">
            <a:extLst>
              <a:ext uri="{FF2B5EF4-FFF2-40B4-BE49-F238E27FC236}">
                <a16:creationId xmlns:a16="http://schemas.microsoft.com/office/drawing/2014/main" id="{FB3DDF34-A9F0-6366-1A12-C321D7A30CB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222820" y="1650692"/>
            <a:ext cx="2639782" cy="5005383"/>
          </a:xfrm>
          <a:prstGeom prst="rect">
            <a:avLst/>
          </a:prstGeom>
        </p:spPr>
      </p:pic>
      <p:pic>
        <p:nvPicPr>
          <p:cNvPr id="14" name="Content Placeholder 4">
            <a:extLst>
              <a:ext uri="{FF2B5EF4-FFF2-40B4-BE49-F238E27FC236}">
                <a16:creationId xmlns:a16="http://schemas.microsoft.com/office/drawing/2014/main" id="{46BC327C-7534-4CFE-7DF5-D1AA225403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15400" y="1657620"/>
            <a:ext cx="2639781" cy="5005383"/>
          </a:xfrm>
          <a:prstGeom prst="rect">
            <a:avLst/>
          </a:prstGeom>
        </p:spPr>
      </p:pic>
      <p:pic>
        <p:nvPicPr>
          <p:cNvPr id="10" name="Picture 9">
            <a:extLst>
              <a:ext uri="{FF2B5EF4-FFF2-40B4-BE49-F238E27FC236}">
                <a16:creationId xmlns:a16="http://schemas.microsoft.com/office/drawing/2014/main" id="{42B70D48-7EBC-F9F7-F37E-34D44706B57A}"/>
              </a:ext>
            </a:extLst>
          </p:cNvPr>
          <p:cNvPicPr>
            <a:picLocks noChangeAspect="1"/>
          </p:cNvPicPr>
          <p:nvPr/>
        </p:nvPicPr>
        <p:blipFill>
          <a:blip r:embed="rId4"/>
          <a:stretch>
            <a:fillRect/>
          </a:stretch>
        </p:blipFill>
        <p:spPr>
          <a:xfrm>
            <a:off x="7315200" y="2971800"/>
            <a:ext cx="1304785" cy="3505931"/>
          </a:xfrm>
          <a:prstGeom prst="rect">
            <a:avLst/>
          </a:prstGeom>
        </p:spPr>
      </p:pic>
      <p:pic>
        <p:nvPicPr>
          <p:cNvPr id="3" name="Content Placeholder 4">
            <a:extLst>
              <a:ext uri="{FF2B5EF4-FFF2-40B4-BE49-F238E27FC236}">
                <a16:creationId xmlns:a16="http://schemas.microsoft.com/office/drawing/2014/main" id="{176D2A1C-3B5E-2B5C-86F8-E9BCCA76B51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76672" y="1657620"/>
            <a:ext cx="2665469" cy="5001768"/>
          </a:xfrm>
          <a:prstGeom prst="rect">
            <a:avLst/>
          </a:prstGeom>
        </p:spPr>
      </p:pic>
    </p:spTree>
    <p:extLst>
      <p:ext uri="{BB962C8B-B14F-4D97-AF65-F5344CB8AC3E}">
        <p14:creationId xmlns:p14="http://schemas.microsoft.com/office/powerpoint/2010/main" val="17168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a:t>
            </a:r>
          </a:p>
        </p:txBody>
      </p:sp>
      <p:pic>
        <p:nvPicPr>
          <p:cNvPr id="5" name="Content Placeholder 4">
            <a:extLst>
              <a:ext uri="{FF2B5EF4-FFF2-40B4-BE49-F238E27FC236}">
                <a16:creationId xmlns:a16="http://schemas.microsoft.com/office/drawing/2014/main" id="{94A27283-121E-D62E-71A6-170FD63734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99323" y="1711398"/>
            <a:ext cx="2639782" cy="5047380"/>
          </a:xfrm>
        </p:spPr>
      </p:pic>
      <p:sp>
        <p:nvSpPr>
          <p:cNvPr id="7" name="TextBox 6">
            <a:extLst>
              <a:ext uri="{FF2B5EF4-FFF2-40B4-BE49-F238E27FC236}">
                <a16:creationId xmlns:a16="http://schemas.microsoft.com/office/drawing/2014/main" id="{73C06374-796A-A986-D881-F2AE87ED757B}"/>
              </a:ext>
            </a:extLst>
          </p:cNvPr>
          <p:cNvSpPr txBox="1"/>
          <p:nvPr/>
        </p:nvSpPr>
        <p:spPr>
          <a:xfrm>
            <a:off x="18002" y="1610329"/>
            <a:ext cx="1194572" cy="2585323"/>
          </a:xfrm>
          <a:prstGeom prst="rect">
            <a:avLst/>
          </a:prstGeom>
          <a:noFill/>
        </p:spPr>
        <p:txBody>
          <a:bodyPr wrap="square" rtlCol="0">
            <a:spAutoFit/>
          </a:bodyPr>
          <a:lstStyle/>
          <a:p>
            <a:r>
              <a:rPr lang="en-US" dirty="0"/>
              <a:t>Medicine screens for doctor</a:t>
            </a:r>
          </a:p>
          <a:p>
            <a:r>
              <a:rPr lang="en-US" dirty="0"/>
              <a:t>in Urdu &amp; English (update Medicines for patient)</a:t>
            </a:r>
          </a:p>
        </p:txBody>
      </p:sp>
      <p:pic>
        <p:nvPicPr>
          <p:cNvPr id="4" name="Content Placeholder 4">
            <a:extLst>
              <a:ext uri="{FF2B5EF4-FFF2-40B4-BE49-F238E27FC236}">
                <a16:creationId xmlns:a16="http://schemas.microsoft.com/office/drawing/2014/main" id="{35A503BC-241E-380D-3687-57AF0ABA07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9084" y="1711398"/>
            <a:ext cx="2707187" cy="5070965"/>
          </a:xfrm>
          <a:prstGeom prst="rect">
            <a:avLst/>
          </a:prstGeom>
        </p:spPr>
      </p:pic>
      <p:pic>
        <p:nvPicPr>
          <p:cNvPr id="11" name="Content Placeholder 4">
            <a:extLst>
              <a:ext uri="{FF2B5EF4-FFF2-40B4-BE49-F238E27FC236}">
                <a16:creationId xmlns:a16="http://schemas.microsoft.com/office/drawing/2014/main" id="{FB3DDF34-A9F0-6366-1A12-C321D7A30C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26088" y="1711398"/>
            <a:ext cx="2707188" cy="5077481"/>
          </a:xfrm>
          <a:prstGeom prst="rect">
            <a:avLst/>
          </a:prstGeom>
        </p:spPr>
      </p:pic>
      <p:pic>
        <p:nvPicPr>
          <p:cNvPr id="14" name="Content Placeholder 4">
            <a:extLst>
              <a:ext uri="{FF2B5EF4-FFF2-40B4-BE49-F238E27FC236}">
                <a16:creationId xmlns:a16="http://schemas.microsoft.com/office/drawing/2014/main" id="{46BC327C-7534-4CFE-7DF5-D1AA225403D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75719" y="1711398"/>
            <a:ext cx="2687435" cy="5070965"/>
          </a:xfrm>
          <a:prstGeom prst="rect">
            <a:avLst/>
          </a:prstGeom>
        </p:spPr>
      </p:pic>
    </p:spTree>
    <p:extLst>
      <p:ext uri="{BB962C8B-B14F-4D97-AF65-F5344CB8AC3E}">
        <p14:creationId xmlns:p14="http://schemas.microsoft.com/office/powerpoint/2010/main" val="31486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1400</TotalTime>
  <Words>504</Words>
  <Application>Microsoft Office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Broadway</vt:lpstr>
      <vt:lpstr>Franklin Gothic Medium</vt:lpstr>
      <vt:lpstr>Georgia</vt:lpstr>
      <vt:lpstr>Medical Design 16x9</vt:lpstr>
      <vt:lpstr>Doctor In Rural Areas</vt:lpstr>
      <vt:lpstr>PROBLEM STATEMENTS</vt:lpstr>
      <vt:lpstr>PROBLEM STATEMENTS</vt:lpstr>
      <vt:lpstr>PROTOTYPE</vt:lpstr>
      <vt:lpstr>PROTOTYPE</vt:lpstr>
      <vt:lpstr>PROTOTYPE</vt:lpstr>
      <vt:lpstr>PROTOTYPE</vt:lpstr>
      <vt:lpstr>PROTOTYPE</vt:lpstr>
      <vt:lpstr>PROTOTYPE</vt:lpstr>
      <vt:lpstr>PROTOTYPE</vt:lpstr>
      <vt:lpstr>PROTOTYPE</vt:lpstr>
      <vt:lpstr>PROTOTYPE</vt:lpstr>
      <vt:lpstr>PROTOTYPE</vt:lpstr>
      <vt:lpstr>OUR TEAM MEMBERS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Insharah</dc:creator>
  <cp:lastModifiedBy>Insharah</cp:lastModifiedBy>
  <cp:revision>155</cp:revision>
  <dcterms:created xsi:type="dcterms:W3CDTF">2022-09-26T17:46:55Z</dcterms:created>
  <dcterms:modified xsi:type="dcterms:W3CDTF">2022-10-22T08:53:09Z</dcterms:modified>
</cp:coreProperties>
</file>